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unknown"/>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08" d="100"/>
          <a:sy n="108" d="100"/>
        </p:scale>
        <p:origin x="-78" y="-4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2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12/26/2011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12/26/2011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12/26/2011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12/26/2011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12/26/2011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12/26/2011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12/26/2011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12/26/2011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3.png"/><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3.png"/><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3.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hyperlink" Target="http://upload.wikimedia.org/wikipedia/commons/9/95/Niagara_Staumauer_db.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hyperlink" Target="http://upload.wikimedia.org/wikipedia/commons/5/54/VoltaBattery.JP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hyperlink" Target="http://upload.wikimedia.org/wikipedia/commons/1/19/Faraday_disk_generator.jp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hyperlink" Target="http://upload.wikimedia.org/wikipedia/commons/5/56/Wechselstromerzeuger.jp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hyperlink" Target="http://upload.wikimedia.org/wikipedia/commons/2/26/Carbonfilament.jpg"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2264"/>
    </mc:Choice>
    <mc:Fallback xmlns="">
      <p:transition spd="slow" advTm="10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41340"/>
    </mc:Choice>
    <mc:Fallback xmlns="">
      <p:transition spd="slow" advTm="14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5928"/>
    </mc:Choice>
    <mc:Fallback xmlns="">
      <p:transition spd="slow" advTm="11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69256"/>
    </mc:Choice>
    <mc:Fallback xmlns="">
      <p:transition spd="slow" advTm="6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04268"/>
    </mc:Choice>
    <mc:Fallback xmlns="">
      <p:transition spd="slow" advTm="104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3967068"/>
      </p:ext>
    </p:extLst>
  </p:cSld>
  <p:clrMapOvr>
    <a:masterClrMapping/>
  </p:clrMapOvr>
  <mc:AlternateContent xmlns:mc="http://schemas.openxmlformats.org/markup-compatibility/2006">
    <mc:Choice xmlns:p14="http://schemas.microsoft.com/office/powerpoint/2010/main" Requires="p14">
      <p:transition spd="slow" p14:dur="2000" advTm="197059"/>
    </mc:Choice>
    <mc:Fallback>
      <p:transition spd="slow" advTm="19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2840518"/>
      </p:ext>
    </p:extLst>
  </p:cSld>
  <p:clrMapOvr>
    <a:masterClrMapping/>
  </p:clrMapOvr>
  <mc:AlternateContent xmlns:mc="http://schemas.openxmlformats.org/markup-compatibility/2006">
    <mc:Choice xmlns:p14="http://schemas.microsoft.com/office/powerpoint/2010/main" Requires="p14">
      <p:transition spd="slow" p14:dur="2000" advTm="159031"/>
    </mc:Choice>
    <mc:Fallback>
      <p:transition spd="slow" advTm="15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a:t>
            </a:r>
            <a:r>
              <a:rPr lang="en-US" sz="1400" dirty="0" smtClean="0"/>
              <a:t>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dirty="0" smtClean="0"/>
              <a:t>FERC, via NERC, has authority over interstate commerce of electricity</a:t>
            </a:r>
          </a:p>
          <a:p>
            <a:pPr lvl="1"/>
            <a:r>
              <a:rPr lang="en-US" sz="1400" dirty="0" smtClean="0"/>
              <a:t>This 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4095831"/>
      </p:ext>
    </p:extLst>
  </p:cSld>
  <p:clrMapOvr>
    <a:masterClrMapping/>
  </p:clrMapOvr>
  <mc:AlternateContent xmlns:mc="http://schemas.openxmlformats.org/markup-compatibility/2006">
    <mc:Choice xmlns:p14="http://schemas.microsoft.com/office/powerpoint/2010/main" Requires="p14">
      <p:transition spd="slow" p14:dur="2000" advTm="205746"/>
    </mc:Choice>
    <mc:Fallback>
      <p:transition spd="slow" advTm="205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dirty="0" smtClean="0"/>
              <a:t>Abolished in 1977 with the creation of </a:t>
            </a:r>
            <a:r>
              <a:rPr lang="en-US" sz="1800" dirty="0"/>
              <a:t>Federal Energy Regulatory Commission (FERC)</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33837"/>
    </mc:Choice>
    <mc:Fallback xmlns="">
      <p:transition spd="slow" advTm="3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the later 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6074255"/>
      </p:ext>
    </p:extLst>
  </p:cSld>
  <p:clrMapOvr>
    <a:masterClrMapping/>
  </p:clrMapOvr>
  <mc:AlternateContent xmlns:mc="http://schemas.openxmlformats.org/markup-compatibility/2006" xmlns:p14="http://schemas.microsoft.com/office/powerpoint/2010/main">
    <mc:Choice Requires="p14">
      <p:transition spd="slow" p14:dur="2000" advTm="6307"/>
    </mc:Choice>
    <mc:Fallback xmlns="">
      <p:transition spd="slow" advTm="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5427726"/>
      </p:ext>
    </p:extLst>
  </p:cSld>
  <p:clrMapOvr>
    <a:masterClrMapping/>
  </p:clrMapOvr>
  <mc:AlternateContent xmlns:mc="http://schemas.openxmlformats.org/markup-compatibility/2006" xmlns:p14="http://schemas.microsoft.com/office/powerpoint/2010/main">
    <mc:Choice Requires="p14">
      <p:transition spd="slow" p14:dur="2000" advTm="273155"/>
    </mc:Choice>
    <mc:Fallback xmlns="">
      <p:transition spd="slow" advTm="27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interrupted by a number of events.</a:t>
            </a:r>
          </a:p>
          <a:p>
            <a:r>
              <a:rPr lang="en-US" sz="1800" dirty="0" smtClean="0"/>
              <a:t>Fault </a:t>
            </a:r>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71579046"/>
      </p:ext>
    </p:extLst>
  </p:cSld>
  <p:clrMapOvr>
    <a:masterClrMapping/>
  </p:clrMapOvr>
  <mc:AlternateContent xmlns:mc="http://schemas.openxmlformats.org/markup-compatibility/2006" xmlns:p14="http://schemas.microsoft.com/office/powerpoint/2010/main">
    <mc:Choice Requires="p14">
      <p:transition spd="slow" p14:dur="2000" advTm="85469"/>
    </mc:Choice>
    <mc:Fallback xmlns="">
      <p:transition spd="slow" advTm="8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4">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5">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6">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r>
              <a:rPr lang="en-US" sz="1800" dirty="0" smtClean="0"/>
              <a:t>With the continued adoption of renewable portfolio standards by individual states the amount of distributed generation is increasing.  </a:t>
            </a:r>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r>
              <a:rPr lang="en-US" sz="1800" dirty="0" smtClean="0"/>
              <a:t>Regardless of the source of primary energy, distributed generation operates on systems that were originally designed for unidirectional power flows.</a:t>
            </a:r>
          </a:p>
          <a:p>
            <a:r>
              <a:rPr lang="en-US" sz="1800" dirty="0" smtClean="0"/>
              <a:t>Because 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18487"/>
    </mc:Choice>
    <mc:Fallback xmlns="">
      <p:transition spd="slow" advTm="11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Module 1 Concluding Comments</a:t>
            </a:r>
            <a:endParaRPr lang="en-US" dirty="0"/>
          </a:p>
        </p:txBody>
      </p:sp>
      <p:sp>
        <p:nvSpPr>
          <p:cNvPr id="43011" name="Rectangle 3"/>
          <p:cNvSpPr>
            <a:spLocks noGrp="1" noChangeArrowheads="1"/>
          </p:cNvSpPr>
          <p:nvPr>
            <p:ph type="body" idx="1"/>
          </p:nvPr>
        </p:nvSpPr>
        <p:spPr>
          <a:xfrm>
            <a:off x="379143" y="1295400"/>
            <a:ext cx="8612457" cy="4953000"/>
          </a:xfrm>
        </p:spPr>
        <p:txBody>
          <a:bodyPr>
            <a:normAutofit/>
          </a:bodyPr>
          <a:lstStyle/>
          <a:p>
            <a:pPr>
              <a:lnSpc>
                <a:spcPct val="100000"/>
              </a:lnSpc>
              <a:spcBef>
                <a:spcPts val="900"/>
              </a:spcBef>
            </a:pPr>
            <a:r>
              <a:rPr lang="en-US" sz="2200" dirty="0" smtClean="0"/>
              <a:t>1</a:t>
            </a:r>
          </a:p>
          <a:p>
            <a:pPr>
              <a:lnSpc>
                <a:spcPct val="100000"/>
              </a:lnSpc>
              <a:spcBef>
                <a:spcPts val="900"/>
              </a:spcBef>
            </a:pPr>
            <a:r>
              <a:rPr lang="en-US" sz="2200" dirty="0" smtClean="0"/>
              <a:t>2</a:t>
            </a:r>
          </a:p>
          <a:p>
            <a:pPr>
              <a:lnSpc>
                <a:spcPct val="100000"/>
              </a:lnSpc>
              <a:spcBef>
                <a:spcPts val="900"/>
              </a:spcBef>
            </a:pPr>
            <a:r>
              <a:rPr lang="en-US" sz="2200" dirty="0" smtClean="0"/>
              <a:t>3</a:t>
            </a:r>
          </a:p>
          <a:p>
            <a:pPr>
              <a:lnSpc>
                <a:spcPct val="100000"/>
              </a:lnSpc>
              <a:spcBef>
                <a:spcPts val="900"/>
              </a:spcBef>
            </a:pPr>
            <a:r>
              <a:rPr lang="en-US" sz="2200" smtClean="0"/>
              <a:t>4</a:t>
            </a:r>
          </a:p>
          <a:p>
            <a:pPr>
              <a:lnSpc>
                <a:spcPct val="100000"/>
              </a:lnSpc>
              <a:spcBef>
                <a:spcPts val="900"/>
              </a:spcBef>
            </a:pPr>
            <a:endParaRPr lang="en-US" sz="22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25909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4"/>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20003"/>
    </mc:Choice>
    <mc:Fallback xmlns="">
      <p:transition spd="slow" advTm="12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4"/>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85557"/>
    </mc:Choice>
    <mc:Fallback xmlns="">
      <p:transition spd="slow" advTm="8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4">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5">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6">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14071224"/>
      </p:ext>
    </p:extLst>
  </p:cSld>
  <p:clrMapOvr>
    <a:masterClrMapping/>
  </p:clrMapOvr>
  <mc:AlternateContent xmlns:mc="http://schemas.openxmlformats.org/markup-compatibility/2006" xmlns:p14="http://schemas.microsoft.com/office/powerpoint/2010/main">
    <mc:Choice Requires="p14">
      <p:transition spd="slow" p14:dur="2000" advTm="151967"/>
    </mc:Choice>
    <mc:Fallback xmlns="">
      <p:transition spd="slow" advTm="151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2722</TotalTime>
  <Words>5470</Words>
  <Application>Microsoft Office PowerPoint</Application>
  <PresentationFormat>On-screen Show (4:3)</PresentationFormat>
  <Paragraphs>637</Paragraphs>
  <Slides>66</Slides>
  <Notes>0</Notes>
  <HiddenSlides>0</HiddenSlides>
  <MMClips>17</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Module 1 Concluding Comments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159</cp:revision>
  <dcterms:created xsi:type="dcterms:W3CDTF">2006-08-16T00:00:00Z</dcterms:created>
  <dcterms:modified xsi:type="dcterms:W3CDTF">2011-12-26T20:25:43Z</dcterms:modified>
</cp:coreProperties>
</file>